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0" r:id="rId2"/>
    <p:sldId id="497" r:id="rId3"/>
    <p:sldId id="514" r:id="rId4"/>
    <p:sldId id="536" r:id="rId5"/>
    <p:sldId id="528" r:id="rId6"/>
    <p:sldId id="525" r:id="rId7"/>
    <p:sldId id="526" r:id="rId8"/>
    <p:sldId id="527" r:id="rId9"/>
    <p:sldId id="529" r:id="rId10"/>
    <p:sldId id="542" r:id="rId11"/>
    <p:sldId id="530" r:id="rId12"/>
    <p:sldId id="541" r:id="rId13"/>
    <p:sldId id="531" r:id="rId14"/>
    <p:sldId id="537" r:id="rId15"/>
    <p:sldId id="532" r:id="rId16"/>
    <p:sldId id="519" r:id="rId17"/>
    <p:sldId id="538" r:id="rId18"/>
    <p:sldId id="533" r:id="rId19"/>
    <p:sldId id="534" r:id="rId20"/>
    <p:sldId id="540" r:id="rId21"/>
    <p:sldId id="535" r:id="rId22"/>
    <p:sldId id="484" r:id="rId23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8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 hangingPunct="0">
      <a:lnSpc>
        <a:spcPct val="8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 hangingPunct="0">
      <a:lnSpc>
        <a:spcPct val="8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 hangingPunct="0">
      <a:lnSpc>
        <a:spcPct val="8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 hangingPunct="0">
      <a:lnSpc>
        <a:spcPct val="8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9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3B5E0-12BE-4DB0-A118-C7E6EC6838D4}" type="datetimeFigureOut">
              <a:rPr lang="lv-LV" smtClean="0"/>
              <a:pPr/>
              <a:t>19.02.2021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77317-C0AF-4EAE-BA3B-A5A1D7791D9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199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10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lv-LV" smtClean="0"/>
          </a:p>
        </p:txBody>
      </p:sp>
    </p:spTree>
    <p:extLst>
      <p:ext uri="{BB962C8B-B14F-4D97-AF65-F5344CB8AC3E}">
        <p14:creationId xmlns:p14="http://schemas.microsoft.com/office/powerpoint/2010/main" val="3860618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165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6422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8113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946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952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454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081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1169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384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6104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962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7399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086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186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375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8883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043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11612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740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635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8200" y="555625"/>
            <a:ext cx="2154238" cy="6300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5625"/>
            <a:ext cx="6315075" cy="6300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1075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233863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979613"/>
            <a:ext cx="42354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360363" y="1439863"/>
            <a:ext cx="9720262" cy="6119812"/>
          </a:xfrm>
          <a:prstGeom prst="roundRect">
            <a:avLst>
              <a:gd name="adj" fmla="val 23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107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621713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lv-LV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010150" y="3619500"/>
            <a:ext cx="77788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010150" y="3619500"/>
            <a:ext cx="77788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0806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199313"/>
            <a:ext cx="101155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775575" y="7307263"/>
            <a:ext cx="2212975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>
                <a:solidFill>
                  <a:srgbClr val="FFFFFF"/>
                </a:solidFill>
                <a:latin typeface="Arial" charset="0"/>
              </a:rPr>
              <a:t>Lapas nr. </a:t>
            </a:r>
            <a:fld id="{808129DC-0C02-4775-B20E-D1AAD7788771}" type="slidenum">
              <a:rPr lang="en-GB" sz="1500">
                <a:solidFill>
                  <a:srgbClr val="FFFFFF"/>
                </a:solidFill>
                <a:latin typeface="Arial" charset="0"/>
              </a:rPr>
              <a:pPr algn="r"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en-GB" sz="150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</a:defRPr>
      </a:lvl2pPr>
      <a:lvl3pPr marL="1143000" indent="-228600" algn="ctr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</a:defRPr>
      </a:lvl3pPr>
      <a:lvl4pPr marL="1600200" indent="-228600" algn="ctr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</a:defRPr>
      </a:lvl4pPr>
      <a:lvl5pPr marL="2057400" indent="-228600" algn="ctr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</a:defRPr>
      </a:lvl5pPr>
      <a:lvl6pPr marL="2514600" indent="-228600" algn="ctr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</a:defRPr>
      </a:lvl6pPr>
      <a:lvl7pPr marL="2971800" indent="-228600" algn="ctr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</a:defRPr>
      </a:lvl7pPr>
      <a:lvl8pPr marL="3429000" indent="-228600" algn="ctr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</a:defRPr>
      </a:lvl8pPr>
      <a:lvl9pPr marL="3886200" indent="-228600" algn="ctr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</a:defRPr>
      </a:lvl9pPr>
    </p:titleStyle>
    <p:bodyStyle>
      <a:lvl1pPr marL="342900" indent="-3429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730250" y="1978025"/>
            <a:ext cx="8629650" cy="1081088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lv-LV" sz="3000" i="1" dirty="0" smtClean="0">
                <a:solidFill>
                  <a:srgbClr val="000000"/>
                </a:solidFill>
                <a:cs typeface="Helvetica" pitchFamily="32" charset="0"/>
              </a:rPr>
              <a:t>LJBL / basketbolam / tiesnešiem.</a:t>
            </a:r>
            <a:endParaRPr lang="en-GB" sz="3000" i="1" dirty="0">
              <a:solidFill>
                <a:srgbClr val="000000"/>
              </a:solidFill>
              <a:cs typeface="Helvetica" pitchFamily="3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479" y="3203773"/>
            <a:ext cx="2889321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496" y="4859957"/>
            <a:ext cx="2376264" cy="22322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Изображение 1" descr="LBS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2915741"/>
            <a:ext cx="2290186" cy="2936523"/>
          </a:xfrm>
          <a:prstGeom prst="rect">
            <a:avLst/>
          </a:prstGeom>
        </p:spPr>
      </p:pic>
      <p:pic>
        <p:nvPicPr>
          <p:cNvPr id="9" name="Изображение 8" descr="ljb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1"/>
            <a:ext cx="839341" cy="1104396"/>
          </a:xfrm>
          <a:prstGeom prst="rect">
            <a:avLst/>
          </a:prstGeom>
        </p:spPr>
      </p:pic>
      <p:pic>
        <p:nvPicPr>
          <p:cNvPr id="10" name="Изображение 9" descr="ljb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28" y="2905908"/>
            <a:ext cx="2232248" cy="2937168"/>
          </a:xfrm>
          <a:prstGeom prst="rect">
            <a:avLst/>
          </a:prstGeom>
        </p:spPr>
      </p:pic>
      <p:pic>
        <p:nvPicPr>
          <p:cNvPr id="11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76" y="107429"/>
            <a:ext cx="1008112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572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187549"/>
            <a:ext cx="9361040" cy="936104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Tiesājot spēli, jāievēro daži 							pamatprincipi.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2" name="Изображение 1" descr="LJBL_5_OA_D&amp;S_C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3" y="2051646"/>
            <a:ext cx="8100900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22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3744416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Distance un stabilitāte.</a:t>
            </a:r>
          </a:p>
          <a:p>
            <a:pPr algn="l"/>
            <a:r>
              <a:rPr lang="hr-HR" sz="3200" dirty="0" smtClean="0"/>
              <a:t> </a:t>
            </a:r>
            <a:endParaRPr lang="hr-HR" sz="2400" dirty="0" smtClean="0"/>
          </a:p>
          <a:p>
            <a:pPr algn="l"/>
            <a:r>
              <a:rPr lang="sk-SK" sz="2400" dirty="0" smtClean="0"/>
              <a:t>	Jāietur pietiekams attālums </a:t>
            </a:r>
            <a:r>
              <a:rPr lang="sk-SK" sz="2400" dirty="0"/>
              <a:t>no spēles - </a:t>
            </a:r>
            <a:r>
              <a:rPr lang="sk-SK" sz="2400" dirty="0" smtClean="0"/>
              <a:t>atrodot </a:t>
            </a:r>
            <a:r>
              <a:rPr lang="sk-SK" sz="2400" dirty="0"/>
              <a:t>atvērtu leņķi </a:t>
            </a:r>
            <a:r>
              <a:rPr lang="sk-SK" sz="2400" dirty="0" smtClean="0"/>
              <a:t>								un </a:t>
            </a:r>
            <a:r>
              <a:rPr lang="sk-SK" sz="2400" dirty="0"/>
              <a:t>paliekot </a:t>
            </a:r>
            <a:r>
              <a:rPr lang="sk-SK" sz="2400" dirty="0" smtClean="0"/>
              <a:t>nekustīgam. </a:t>
            </a:r>
          </a:p>
          <a:p>
            <a:pPr algn="l"/>
            <a:endParaRPr lang="sk-SK" sz="2400" dirty="0"/>
          </a:p>
          <a:p>
            <a:pPr algn="l"/>
            <a:r>
              <a:rPr lang="sk-SK" sz="2400" dirty="0" smtClean="0"/>
              <a:t>	Pārāk </a:t>
            </a:r>
            <a:r>
              <a:rPr lang="sk-SK" sz="2400" dirty="0"/>
              <a:t>tuvu </a:t>
            </a:r>
            <a:r>
              <a:rPr lang="sk-SK" sz="2400" dirty="0" smtClean="0"/>
              <a:t>nepietuvoties izspēlei, tā sašaurinot redzes lauku. </a:t>
            </a:r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hr-HR" sz="2000" dirty="0"/>
          </a:p>
          <a:p>
            <a:r>
              <a:rPr lang="hr-HR" sz="2400" dirty="0"/>
              <a:t>S</a:t>
            </a:r>
            <a:r>
              <a:rPr lang="hr-HR" sz="2400" dirty="0" smtClean="0"/>
              <a:t>varīgi</a:t>
            </a:r>
            <a:r>
              <a:rPr lang="hr-HR" sz="2400" dirty="0"/>
              <a:t>, lai </a:t>
            </a:r>
            <a:r>
              <a:rPr lang="hr-HR" sz="2400" dirty="0" smtClean="0"/>
              <a:t>tiesnesis kustētos, pārvietotos tā, </a:t>
            </a:r>
            <a:r>
              <a:rPr lang="hr-HR" sz="2400" dirty="0"/>
              <a:t>lai atrastos pareizajā pozīcijā, </a:t>
            </a:r>
            <a:r>
              <a:rPr lang="hr-HR" sz="2400" dirty="0" smtClean="0"/>
              <a:t>redzot starpu (kas </a:t>
            </a:r>
            <a:r>
              <a:rPr lang="hr-HR" sz="2400" dirty="0"/>
              <a:t>atšķiras no</a:t>
            </a:r>
          </a:p>
          <a:p>
            <a:r>
              <a:rPr lang="hr-HR" sz="2400" dirty="0"/>
              <a:t>pozīcijas </a:t>
            </a:r>
            <a:r>
              <a:rPr lang="hr-HR" sz="2400" dirty="0" smtClean="0"/>
              <a:t>pielāgošanas). </a:t>
            </a:r>
            <a:r>
              <a:rPr lang="en-US" sz="2400" dirty="0"/>
              <a:t>T</a:t>
            </a:r>
            <a:r>
              <a:rPr lang="hr-HR" sz="2400" dirty="0" smtClean="0"/>
              <a:t>as </a:t>
            </a:r>
            <a:r>
              <a:rPr lang="hr-HR" sz="2400" dirty="0"/>
              <a:t>jādara pēc iespējas ātrāk. </a:t>
            </a:r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Apstājieties</a:t>
            </a:r>
            <a:r>
              <a:rPr lang="hr-HR" sz="2400" dirty="0"/>
              <a:t>, </a:t>
            </a:r>
            <a:r>
              <a:rPr lang="hr-HR" sz="2400" dirty="0" smtClean="0"/>
              <a:t>novērtējiet </a:t>
            </a:r>
            <a:r>
              <a:rPr lang="hr-HR" sz="2400" dirty="0"/>
              <a:t>un </a:t>
            </a:r>
            <a:r>
              <a:rPr lang="hr-HR" sz="2400" dirty="0" smtClean="0"/>
              <a:t>izlemiet pieņemot lēmumu.</a:t>
            </a:r>
            <a:endParaRPr lang="hr-HR" sz="24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18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215776" y="1259557"/>
            <a:ext cx="8208912" cy="2736304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Distance un stabilitāte.</a:t>
            </a:r>
          </a:p>
          <a:p>
            <a:pPr algn="l"/>
            <a:r>
              <a:rPr lang="hr-HR" sz="3200" dirty="0" smtClean="0"/>
              <a:t> </a:t>
            </a:r>
            <a:endParaRPr lang="hr-HR" sz="2400" dirty="0" smtClean="0"/>
          </a:p>
          <a:p>
            <a:pPr algn="l"/>
            <a:r>
              <a:rPr lang="sk-SK" sz="2400" dirty="0" smtClean="0"/>
              <a:t>	</a:t>
            </a:r>
            <a:r>
              <a:rPr lang="hr-HR" sz="2000" dirty="0" smtClean="0"/>
              <a:t>Svarīgi</a:t>
            </a:r>
            <a:r>
              <a:rPr lang="hr-HR" sz="2000" dirty="0"/>
              <a:t>, </a:t>
            </a:r>
            <a:r>
              <a:rPr lang="hr-HR" sz="2000" dirty="0" smtClean="0"/>
              <a:t>lai</a:t>
            </a:r>
          </a:p>
          <a:p>
            <a:pPr algn="l"/>
            <a:r>
              <a:rPr lang="hr-HR" sz="2000" dirty="0" smtClean="0"/>
              <a:t> tiesnesis kustētos,</a:t>
            </a:r>
          </a:p>
          <a:p>
            <a:pPr algn="l"/>
            <a:r>
              <a:rPr lang="hr-HR" sz="2000" dirty="0" smtClean="0"/>
              <a:t> pārvietotos tā, </a:t>
            </a:r>
            <a:r>
              <a:rPr lang="hr-HR" sz="2000" dirty="0"/>
              <a:t>lai </a:t>
            </a:r>
            <a:endParaRPr lang="hr-HR" sz="2000" dirty="0" smtClean="0"/>
          </a:p>
          <a:p>
            <a:pPr algn="l"/>
            <a:r>
              <a:rPr lang="hr-HR" sz="2000" dirty="0" smtClean="0"/>
              <a:t>atrastos pareizajā</a:t>
            </a:r>
          </a:p>
          <a:p>
            <a:pPr algn="l"/>
            <a:r>
              <a:rPr lang="hr-HR" sz="2000" dirty="0" smtClean="0"/>
              <a:t> </a:t>
            </a:r>
            <a:r>
              <a:rPr lang="hr-HR" sz="2000" dirty="0"/>
              <a:t>pozīcijā, </a:t>
            </a:r>
            <a:r>
              <a:rPr lang="hr-HR" sz="2000" dirty="0" smtClean="0"/>
              <a:t>redzot </a:t>
            </a:r>
          </a:p>
          <a:p>
            <a:pPr algn="l"/>
            <a:r>
              <a:rPr lang="hr-HR" sz="2000" dirty="0" smtClean="0"/>
              <a:t>starpu </a:t>
            </a:r>
          </a:p>
          <a:p>
            <a:pPr algn="l"/>
            <a:r>
              <a:rPr lang="hr-HR" sz="2000" dirty="0" smtClean="0"/>
              <a:t>(kas </a:t>
            </a:r>
            <a:r>
              <a:rPr lang="hr-HR" sz="2000" dirty="0"/>
              <a:t>atšķiras </a:t>
            </a:r>
            <a:r>
              <a:rPr lang="hr-HR" sz="2000" dirty="0" smtClean="0"/>
              <a:t>no</a:t>
            </a:r>
          </a:p>
          <a:p>
            <a:pPr algn="l"/>
            <a:r>
              <a:rPr lang="hr-HR" sz="2000" dirty="0" smtClean="0"/>
              <a:t>pozīcijas </a:t>
            </a:r>
          </a:p>
          <a:p>
            <a:pPr algn="l"/>
            <a:r>
              <a:rPr lang="hr-HR" sz="2000" dirty="0" smtClean="0"/>
              <a:t>pielāgošanas). </a:t>
            </a:r>
          </a:p>
          <a:p>
            <a:pPr algn="l"/>
            <a:r>
              <a:rPr lang="en-US" sz="2000" dirty="0" smtClean="0"/>
              <a:t>	T</a:t>
            </a:r>
            <a:r>
              <a:rPr lang="hr-HR" sz="2000" dirty="0" smtClean="0"/>
              <a:t>as </a:t>
            </a:r>
            <a:r>
              <a:rPr lang="hr-HR" sz="2000" dirty="0"/>
              <a:t>jādara </a:t>
            </a:r>
            <a:endParaRPr lang="hr-HR" sz="2000" dirty="0" smtClean="0"/>
          </a:p>
          <a:p>
            <a:pPr algn="l"/>
            <a:r>
              <a:rPr lang="hr-HR" sz="2000" dirty="0" smtClean="0"/>
              <a:t>pēc </a:t>
            </a:r>
            <a:r>
              <a:rPr lang="hr-HR" sz="2000" dirty="0"/>
              <a:t>iespējas ātrāk. </a:t>
            </a:r>
            <a:endParaRPr lang="hr-HR" sz="2000" dirty="0" smtClean="0"/>
          </a:p>
          <a:p>
            <a:endParaRPr lang="hr-HR" sz="20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2" name="Изображение 1" descr="LJBL_2_D&amp;S_mo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2567285"/>
            <a:ext cx="7488585" cy="49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46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3744416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	Tiesāt aizsardzību.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r>
              <a:rPr lang="hr-HR" sz="2400" dirty="0" smtClean="0"/>
              <a:t>Tiesneša </a:t>
            </a:r>
            <a:r>
              <a:rPr lang="hr-HR" sz="2400" dirty="0"/>
              <a:t>prioritāte </a:t>
            </a:r>
            <a:r>
              <a:rPr lang="hr-HR" sz="2400" dirty="0" smtClean="0"/>
              <a:t>uzbrucēja- aizsarga spēlē ar bumbu ir </a:t>
            </a:r>
            <a:r>
              <a:rPr lang="hr-HR" sz="2400" dirty="0"/>
              <a:t>koncentrēt uzmanību uz aizsardzības spēlētāja </a:t>
            </a:r>
            <a:r>
              <a:rPr lang="hr-HR" sz="2400" dirty="0" smtClean="0"/>
              <a:t>neatļautu darbību, </a:t>
            </a:r>
            <a:r>
              <a:rPr lang="hr-HR" sz="2400" dirty="0"/>
              <a:t>vienlaikus saglabājot uzbrukuma bumbas </a:t>
            </a:r>
            <a:r>
              <a:rPr lang="hr-HR" sz="2400" dirty="0" smtClean="0"/>
              <a:t>turētāju </a:t>
            </a:r>
            <a:r>
              <a:rPr lang="hr-HR" sz="2400" dirty="0"/>
              <a:t>redzamības laukā.</a:t>
            </a:r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0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75816" y="2339677"/>
            <a:ext cx="9217024" cy="648072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endParaRPr lang="hr-HR" sz="3200" dirty="0">
              <a:solidFill>
                <a:srgbClr val="FF0000"/>
              </a:solidFill>
            </a:endParaRPr>
          </a:p>
          <a:p>
            <a:endParaRPr lang="hr-HR" sz="3200" dirty="0" smtClean="0">
              <a:solidFill>
                <a:srgbClr val="FF0000"/>
              </a:solidFill>
            </a:endParaRPr>
          </a:p>
          <a:p>
            <a:r>
              <a:rPr lang="hr-HR" sz="3200" dirty="0" smtClean="0">
                <a:solidFill>
                  <a:srgbClr val="FF0000"/>
                </a:solidFill>
              </a:rPr>
              <a:t>Tiesāšanas </a:t>
            </a:r>
            <a:r>
              <a:rPr lang="hr-HR" sz="3200" dirty="0">
                <a:solidFill>
                  <a:srgbClr val="FF0000"/>
                </a:solidFill>
              </a:rPr>
              <a:t>pamati.</a:t>
            </a:r>
            <a:r>
              <a:rPr lang="hr-HR" sz="3200" dirty="0" smtClean="0"/>
              <a:t> </a:t>
            </a:r>
          </a:p>
          <a:p>
            <a:endParaRPr lang="hr-HR" sz="3200" dirty="0"/>
          </a:p>
          <a:p>
            <a:r>
              <a:rPr lang="hr-HR" sz="2400" dirty="0" smtClean="0"/>
              <a:t>Piezīmes fiksēšana </a:t>
            </a:r>
            <a:r>
              <a:rPr lang="mr-IN" sz="2400" dirty="0" smtClean="0"/>
              <a:t>–</a:t>
            </a:r>
            <a:r>
              <a:rPr lang="hr-HR" sz="2400" dirty="0" smtClean="0"/>
              <a:t> </a:t>
            </a:r>
          </a:p>
          <a:p>
            <a:endParaRPr lang="hr-HR" sz="2400" dirty="0" smtClean="0"/>
          </a:p>
          <a:p>
            <a:pPr algn="l"/>
            <a:r>
              <a:rPr lang="en-US" sz="2400" dirty="0" smtClean="0"/>
              <a:t>	P</a:t>
            </a:r>
            <a:r>
              <a:rPr lang="hr-HR" sz="2400" dirty="0" smtClean="0"/>
              <a:t>iezīme metienā         un              piezīme pirms metiena.</a:t>
            </a:r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r>
              <a:rPr lang="tr-TR" sz="32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3" name="Изображение 2" descr="Screenshot 2021-02-19 at 12.44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9" y="3707829"/>
            <a:ext cx="9468985" cy="3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3744416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		Aktīva domāšana.</a:t>
            </a:r>
          </a:p>
          <a:p>
            <a:pPr algn="l"/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2800" dirty="0" smtClean="0">
                <a:solidFill>
                  <a:schemeClr val="tx2"/>
                </a:solidFill>
              </a:rPr>
              <a:t>		</a:t>
            </a:r>
            <a:r>
              <a:rPr lang="hr-HR" sz="2400" dirty="0" smtClean="0">
                <a:solidFill>
                  <a:schemeClr val="tx2"/>
                </a:solidFill>
              </a:rPr>
              <a:t>Lai svilptu pārkāpumus, vienmēr meklēt neatļautas darbības.</a:t>
            </a:r>
            <a:endParaRPr lang="hr-HR" sz="2400" dirty="0">
              <a:solidFill>
                <a:schemeClr val="tx2"/>
              </a:solidFill>
            </a:endParaRP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  <a:r>
              <a:rPr lang="lv-LV" sz="3200" dirty="0" smtClean="0">
                <a:solidFill>
                  <a:srgbClr val="FF0000"/>
                </a:solidFill>
              </a:rPr>
              <a:t>45’ grādu </a:t>
            </a:r>
            <a:r>
              <a:rPr lang="lv-LV" sz="3200" dirty="0">
                <a:solidFill>
                  <a:srgbClr val="FF0000"/>
                </a:solidFill>
              </a:rPr>
              <a:t>leņķis un atvērts skats</a:t>
            </a:r>
            <a:r>
              <a:rPr lang="hr-HR" sz="3200" dirty="0" smtClean="0">
                <a:solidFill>
                  <a:srgbClr val="FF0000"/>
                </a:solidFill>
              </a:rPr>
              <a:t>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r>
              <a:rPr lang="fi-FI" sz="2400" dirty="0" err="1" smtClean="0">
                <a:solidFill>
                  <a:srgbClr val="000000"/>
                </a:solidFill>
              </a:rPr>
              <a:t>Lai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redzētu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jebkādu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neatļautu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darbību</a:t>
            </a:r>
            <a:r>
              <a:rPr lang="fi-FI" sz="2400" dirty="0" smtClean="0">
                <a:solidFill>
                  <a:srgbClr val="000000"/>
                </a:solidFill>
              </a:rPr>
              <a:t>, </a:t>
            </a:r>
            <a:r>
              <a:rPr lang="fi-FI" sz="2400" dirty="0" err="1">
                <a:solidFill>
                  <a:srgbClr val="000000"/>
                </a:solidFill>
              </a:rPr>
              <a:t>redzamības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laukā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viens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pret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vienu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ir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atslēgas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spēlētāji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</a:t>
            </a:r>
            <a:r>
              <a:rPr lang="fi-FI" sz="2400" dirty="0" err="1" smtClean="0">
                <a:solidFill>
                  <a:srgbClr val="000000"/>
                </a:solidFill>
              </a:rPr>
              <a:t>omēr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arī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ar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atvērtu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skatu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rast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iespējas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redzēt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vairāk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spēlētāju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  <a:endParaRPr lang="hr-HR" sz="2400" dirty="0">
              <a:solidFill>
                <a:srgbClr val="000000"/>
              </a:solidFill>
            </a:endParaRPr>
          </a:p>
          <a:p>
            <a:pPr algn="l"/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3" name="Изображение 2" descr="Screenshot 2021-02-19 at 12.33.4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12519" y="5113868"/>
            <a:ext cx="3168104" cy="24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7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043533"/>
            <a:ext cx="9433048" cy="1008112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endParaRPr lang="lv-LV" sz="3200" dirty="0" smtClean="0">
              <a:solidFill>
                <a:srgbClr val="FF0000"/>
              </a:solidFill>
            </a:endParaRPr>
          </a:p>
          <a:p>
            <a:r>
              <a:rPr lang="lv-LV" sz="3200" dirty="0" smtClean="0">
                <a:solidFill>
                  <a:srgbClr val="FF0000"/>
                </a:solidFill>
              </a:rPr>
              <a:t>45</a:t>
            </a:r>
            <a:r>
              <a:rPr lang="lv-LV" sz="3200" dirty="0">
                <a:solidFill>
                  <a:srgbClr val="FF0000"/>
                </a:solidFill>
              </a:rPr>
              <a:t>’ grādu leņķis un atvērts skats</a:t>
            </a:r>
            <a:r>
              <a:rPr lang="hr-HR" sz="3200" dirty="0" smtClean="0">
                <a:solidFill>
                  <a:srgbClr val="FF0000"/>
                </a:solidFill>
              </a:rPr>
              <a:t>. </a:t>
            </a:r>
            <a:r>
              <a:rPr lang="hr-HR" sz="3200" dirty="0" smtClean="0"/>
              <a:t> </a:t>
            </a:r>
          </a:p>
          <a:p>
            <a:pPr algn="l"/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Изображение 8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5" name="Изображение 4" descr="LJBL_1_D&amp;S_SW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1547589"/>
            <a:ext cx="8496697" cy="56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45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043533"/>
            <a:ext cx="9433048" cy="3312368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endParaRPr lang="lv-LV" sz="3200" dirty="0" smtClean="0">
              <a:solidFill>
                <a:srgbClr val="FF0000"/>
              </a:solidFill>
            </a:endParaRPr>
          </a:p>
          <a:p>
            <a:r>
              <a:rPr lang="lv-LV" sz="3200" dirty="0" smtClean="0">
                <a:solidFill>
                  <a:srgbClr val="FF0000"/>
                </a:solidFill>
              </a:rPr>
              <a:t>45</a:t>
            </a:r>
            <a:r>
              <a:rPr lang="lv-LV" sz="3200" dirty="0">
                <a:solidFill>
                  <a:srgbClr val="FF0000"/>
                </a:solidFill>
              </a:rPr>
              <a:t>’ grādu leņķis un atvērts skats</a:t>
            </a:r>
            <a:r>
              <a:rPr lang="hr-HR" sz="3200" dirty="0" smtClean="0">
                <a:solidFill>
                  <a:srgbClr val="FF0000"/>
                </a:solidFill>
              </a:rPr>
              <a:t>. </a:t>
            </a:r>
            <a:r>
              <a:rPr lang="hr-HR" sz="3200" dirty="0" smtClean="0"/>
              <a:t> </a:t>
            </a:r>
          </a:p>
          <a:p>
            <a:endParaRPr lang="hr-HR" sz="3200" dirty="0"/>
          </a:p>
          <a:p>
            <a:pPr algn="l"/>
            <a:r>
              <a:rPr lang="es-ES_tradnl" sz="2400" dirty="0"/>
              <a:t> </a:t>
            </a:r>
            <a:r>
              <a:rPr lang="es-ES_tradnl" sz="2400" dirty="0" err="1" smtClean="0"/>
              <a:t>Pirmajā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attēlā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pareiza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tiesneša</a:t>
            </a:r>
            <a:endParaRPr lang="es-ES_tradnl" sz="2400" dirty="0" smtClean="0"/>
          </a:p>
          <a:p>
            <a:pPr algn="l"/>
            <a:r>
              <a:rPr lang="es-ES_tradnl" sz="2400" dirty="0" smtClean="0"/>
              <a:t> </a:t>
            </a:r>
            <a:r>
              <a:rPr lang="es-ES_tradnl" sz="2400" dirty="0" err="1" smtClean="0"/>
              <a:t>atrašanās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pozīcija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distance</a:t>
            </a:r>
            <a:r>
              <a:rPr lang="es-ES_tradnl" sz="2400" dirty="0" smtClean="0"/>
              <a:t>, </a:t>
            </a:r>
          </a:p>
          <a:p>
            <a:pPr algn="l"/>
            <a:r>
              <a:rPr lang="es-ES_tradnl" sz="2400" dirty="0" smtClean="0"/>
              <a:t>45’ , </a:t>
            </a:r>
            <a:r>
              <a:rPr lang="es-ES_tradnl" sz="2400" dirty="0" err="1" smtClean="0"/>
              <a:t>atvērts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skats</a:t>
            </a:r>
            <a:r>
              <a:rPr lang="es-ES_tradnl" sz="2400" dirty="0" smtClean="0"/>
              <a:t>.  				</a:t>
            </a:r>
            <a:r>
              <a:rPr lang="es-ES_tradnl" sz="2400" dirty="0" err="1" smtClean="0"/>
              <a:t>Otrajā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attēlā</a:t>
            </a:r>
            <a:r>
              <a:rPr lang="es-ES_tradnl" sz="2400" dirty="0" smtClean="0"/>
              <a:t>- </a:t>
            </a:r>
            <a:r>
              <a:rPr lang="es-ES_tradnl" sz="2400" dirty="0" err="1" smtClean="0"/>
              <a:t>tiesnesis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neatrodas</a:t>
            </a:r>
            <a:r>
              <a:rPr lang="es-ES_tradnl" sz="2400" dirty="0" smtClean="0"/>
              <a:t> 											</a:t>
            </a:r>
            <a:r>
              <a:rPr lang="es-ES_tradnl" sz="2400" dirty="0" err="1" smtClean="0"/>
              <a:t>pareizā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pozīcijā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jo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nav</a:t>
            </a:r>
            <a:r>
              <a:rPr lang="es-ES_tradnl" sz="2400" dirty="0" smtClean="0"/>
              <a:t> 										</a:t>
            </a:r>
            <a:r>
              <a:rPr lang="es-ES_tradnl" sz="2400" dirty="0" err="1" smtClean="0"/>
              <a:t>redzams</a:t>
            </a:r>
            <a:r>
              <a:rPr lang="es-ES_tradnl" sz="2400" dirty="0" smtClean="0"/>
              <a:t> (</a:t>
            </a:r>
            <a:r>
              <a:rPr lang="es-ES_tradnl" sz="2400" dirty="0" err="1" smtClean="0"/>
              <a:t>būtu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jābūt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šeit</a:t>
            </a:r>
            <a:r>
              <a:rPr lang="es-ES_tradnl" sz="2400" dirty="0" smtClean="0"/>
              <a:t>).</a:t>
            </a:r>
          </a:p>
          <a:p>
            <a:pPr algn="l"/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Изображение 2" descr="Shot 2.p.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6" y="3743833"/>
            <a:ext cx="4368486" cy="3276364"/>
          </a:xfrm>
          <a:prstGeom prst="rect">
            <a:avLst/>
          </a:prstGeom>
        </p:spPr>
      </p:pic>
      <p:pic>
        <p:nvPicPr>
          <p:cNvPr id="2" name="Изображение 1" descr="Shot 2.p.LJBL U19z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98" y="3707829"/>
            <a:ext cx="4968551" cy="3312368"/>
          </a:xfrm>
          <a:prstGeom prst="rect">
            <a:avLst/>
          </a:prstGeom>
        </p:spPr>
      </p:pic>
      <p:pic>
        <p:nvPicPr>
          <p:cNvPr id="9" name="Изображение 8" descr="ljb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4" name="Изображение 3" descr="Screenshot 2021-02-19 at 14.17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96" y="4533409"/>
            <a:ext cx="762124" cy="18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24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7128544" y="1259557"/>
            <a:ext cx="2736304" cy="5328592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Palikt ar izspēli, līdz tā ir beigusies.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</a:t>
            </a:r>
            <a:r>
              <a:rPr lang="hr-HR" sz="2400" dirty="0" smtClean="0"/>
              <a:t>Saprast</a:t>
            </a:r>
            <a:r>
              <a:rPr lang="hr-HR" sz="2400" dirty="0"/>
              <a:t>, kad </a:t>
            </a:r>
            <a:r>
              <a:rPr lang="hr-HR" sz="2400" dirty="0" smtClean="0"/>
              <a:t>izspēle (epizode) </a:t>
            </a:r>
            <a:r>
              <a:rPr lang="hr-HR" sz="2400" dirty="0"/>
              <a:t>ir beigusies, </a:t>
            </a:r>
            <a:r>
              <a:rPr lang="hr-HR" sz="2400" dirty="0" smtClean="0"/>
              <a:t>tā lai jūs varētu doties </a:t>
            </a:r>
            <a:r>
              <a:rPr lang="hr-HR" sz="2400" dirty="0"/>
              <a:t>uz nākamo </a:t>
            </a:r>
            <a:r>
              <a:rPr lang="hr-HR" sz="2400" dirty="0" smtClean="0"/>
              <a:t>izspēli </a:t>
            </a:r>
            <a:r>
              <a:rPr lang="mr-IN" sz="2400" dirty="0" smtClean="0"/>
              <a:t>–</a:t>
            </a:r>
            <a:r>
              <a:rPr lang="hr-HR" sz="2400" dirty="0" smtClean="0"/>
              <a:t> gan fiziski, gan mentāli (psiholoģiski).</a:t>
            </a:r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6" name="Изображение 5" descr="LJBL_3_D&amp;S_OA_4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1763613"/>
            <a:ext cx="691276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52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3744416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Primārais redzējums acīmredzamajās izspēlēs( situācijās).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r>
              <a:rPr lang="sk-SK" sz="2400" dirty="0" smtClean="0"/>
              <a:t>Iepriekš </a:t>
            </a:r>
            <a:r>
              <a:rPr lang="sk-SK" sz="2400" dirty="0"/>
              <a:t>minēto </a:t>
            </a:r>
            <a:r>
              <a:rPr lang="sk-SK" sz="2400" dirty="0" smtClean="0"/>
              <a:t>pamatprincipu </a:t>
            </a:r>
            <a:r>
              <a:rPr lang="sk-SK" sz="2400" dirty="0"/>
              <a:t>neievērošana ir galvenie iemesli nepareizu lēmumu pieņemšanai </a:t>
            </a:r>
            <a:r>
              <a:rPr lang="sk-SK" sz="2400" dirty="0" smtClean="0"/>
              <a:t>laukumā. </a:t>
            </a:r>
          </a:p>
          <a:p>
            <a:pPr algn="l"/>
            <a:endParaRPr lang="sk-SK" sz="2400" dirty="0" smtClean="0"/>
          </a:p>
          <a:p>
            <a:pPr algn="l"/>
            <a:r>
              <a:rPr lang="sk-SK" sz="2400" dirty="0" smtClean="0"/>
              <a:t>		Kad tiesnešiem </a:t>
            </a:r>
            <a:r>
              <a:rPr lang="sk-SK" sz="2400" dirty="0"/>
              <a:t>ir </a:t>
            </a:r>
            <a:r>
              <a:rPr lang="sk-SK" sz="2400" dirty="0" smtClean="0"/>
              <a:t>izdevies </a:t>
            </a:r>
            <a:r>
              <a:rPr lang="sk-SK" sz="2400" dirty="0"/>
              <a:t>nodrošināt pienācīgu primāro </a:t>
            </a:r>
            <a:r>
              <a:rPr lang="sk-SK" sz="2400" dirty="0" smtClean="0"/>
              <a:t>redzējumu </a:t>
            </a:r>
            <a:r>
              <a:rPr lang="sk-SK" sz="2400" dirty="0"/>
              <a:t>visām acīmredzamajām </a:t>
            </a:r>
            <a:r>
              <a:rPr lang="sk-SK" sz="2400" dirty="0" smtClean="0"/>
              <a:t>izspēlēm( situācijām), </a:t>
            </a:r>
            <a:r>
              <a:rPr lang="sk-SK" sz="2400" dirty="0"/>
              <a:t>tas ievērojami paaugstinās tiesāšanas kvalitāti. Šīs acīmredzamās </a:t>
            </a:r>
            <a:r>
              <a:rPr lang="sk-SK" sz="2400" dirty="0" smtClean="0"/>
              <a:t>situācijas, </a:t>
            </a:r>
            <a:r>
              <a:rPr lang="sk-SK" sz="2400" dirty="0"/>
              <a:t>ja tās netiek </a:t>
            </a:r>
            <a:r>
              <a:rPr lang="sk-SK" sz="2400" dirty="0" smtClean="0"/>
              <a:t>nokotrolētas, cilvēku </a:t>
            </a:r>
            <a:r>
              <a:rPr lang="sk-SK" sz="2400" dirty="0"/>
              <a:t>prātā </a:t>
            </a:r>
            <a:r>
              <a:rPr lang="sk-SK" sz="2400" dirty="0" smtClean="0"/>
              <a:t>ir noteicošie </a:t>
            </a:r>
            <a:r>
              <a:rPr lang="sk-SK" sz="2400" dirty="0"/>
              <a:t>faktori attiecībā uz to, kas </a:t>
            </a:r>
            <a:r>
              <a:rPr lang="sk-SK" sz="2400" dirty="0" smtClean="0"/>
              <a:t>nosaka tiesāšanas līmeni.</a:t>
            </a:r>
            <a:endParaRPr lang="hr-HR" sz="24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5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840" y="2483693"/>
            <a:ext cx="8605837" cy="4608512"/>
          </a:xfrm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231775" algn="l"/>
                <a:tab pos="681038" algn="l"/>
                <a:tab pos="1130300" algn="l"/>
                <a:tab pos="1579563" algn="l"/>
                <a:tab pos="2028825" algn="l"/>
                <a:tab pos="2478088" algn="l"/>
                <a:tab pos="2927350" algn="l"/>
                <a:tab pos="3376613" algn="l"/>
                <a:tab pos="3825875" algn="l"/>
                <a:tab pos="4275138" algn="l"/>
                <a:tab pos="4724400" algn="l"/>
                <a:tab pos="5173663" algn="l"/>
                <a:tab pos="5622925" algn="l"/>
                <a:tab pos="6072188" algn="l"/>
                <a:tab pos="6521450" algn="l"/>
                <a:tab pos="6970713" algn="l"/>
                <a:tab pos="7419975" algn="l"/>
                <a:tab pos="7869238" algn="l"/>
                <a:tab pos="8318500" algn="l"/>
                <a:tab pos="8767763" algn="l"/>
              </a:tabLst>
            </a:pPr>
            <a:r>
              <a:rPr lang="lv-LV" sz="2400" b="0" dirty="0" smtClean="0">
                <a:solidFill>
                  <a:srgbClr val="000000"/>
                </a:solidFill>
              </a:rPr>
              <a:t/>
            </a:r>
            <a:br>
              <a:rPr lang="lv-LV" sz="2400" b="0" dirty="0" smtClean="0">
                <a:solidFill>
                  <a:srgbClr val="000000"/>
                </a:solidFill>
              </a:rPr>
            </a:br>
            <a:r>
              <a:rPr lang="lv-LV" sz="2400" b="0" dirty="0" smtClean="0">
                <a:solidFill>
                  <a:srgbClr val="000000"/>
                </a:solidFill>
              </a:rPr>
              <a:t/>
            </a:r>
            <a:br>
              <a:rPr lang="lv-LV" sz="2400" b="0" dirty="0" smtClean="0">
                <a:solidFill>
                  <a:srgbClr val="000000"/>
                </a:solidFill>
              </a:rPr>
            </a:br>
            <a:r>
              <a:rPr lang="hr-HR" sz="3600" dirty="0" smtClean="0">
                <a:solidFill>
                  <a:srgbClr val="FF0000"/>
                </a:solidFill>
              </a:rPr>
              <a:t>Pārkāpuma fiksēšanas pamatprincipi.</a:t>
            </a:r>
            <a:r>
              <a:rPr lang="hr-HR" sz="3600" dirty="0" smtClean="0"/>
              <a:t> </a:t>
            </a:r>
            <a:br>
              <a:rPr lang="hr-HR" sz="3600" dirty="0" smtClean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en-GB" sz="2800" dirty="0" smtClean="0">
                <a:solidFill>
                  <a:srgbClr val="000000"/>
                </a:solidFill>
              </a:rPr>
              <a:t/>
            </a:r>
            <a:br>
              <a:rPr lang="en-GB" sz="2800" dirty="0" smtClean="0">
                <a:solidFill>
                  <a:srgbClr val="000000"/>
                </a:solidFill>
              </a:rPr>
            </a:br>
            <a:endParaRPr lang="lv-LV" sz="2800" dirty="0"/>
          </a:p>
        </p:txBody>
      </p:sp>
      <p:pic>
        <p:nvPicPr>
          <p:cNvPr id="3" name="Изображение 2" descr="download (6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704" y="5868069"/>
            <a:ext cx="1320447" cy="1296144"/>
          </a:xfrm>
          <a:prstGeom prst="rect">
            <a:avLst/>
          </a:prstGeom>
        </p:spPr>
      </p:pic>
      <p:pic>
        <p:nvPicPr>
          <p:cNvPr id="6" name="Изображение 5" descr="images (1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4" y="1259557"/>
            <a:ext cx="2952328" cy="1873995"/>
          </a:xfrm>
          <a:prstGeom prst="rect">
            <a:avLst/>
          </a:prstGeom>
        </p:spPr>
      </p:pic>
      <p:pic>
        <p:nvPicPr>
          <p:cNvPr id="7" name="Изображение 6" descr="images (1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5508029"/>
            <a:ext cx="1584176" cy="1584176"/>
          </a:xfrm>
          <a:prstGeom prst="rect">
            <a:avLst/>
          </a:prstGeom>
        </p:spPr>
      </p:pic>
      <p:pic>
        <p:nvPicPr>
          <p:cNvPr id="9" name="Изображение 8" descr="ljb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10" name="Pictur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776" y="107429"/>
            <a:ext cx="1008112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791840" y="1115541"/>
            <a:ext cx="9073008" cy="864096"/>
          </a:xfrm>
          <a:ln/>
        </p:spPr>
        <p:txBody>
          <a:bodyPr/>
          <a:lstStyle/>
          <a:p>
            <a:pPr algn="l"/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Primārais redzējums acīmredzamajās izspēlēs( situācijās).</a:t>
            </a:r>
            <a:r>
              <a:rPr lang="hr-HR" sz="3200" dirty="0" smtClean="0"/>
              <a:t> </a:t>
            </a:r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3" name="Изображение 2" descr="LJBL_6_OP_D&amp;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7" y="2231081"/>
            <a:ext cx="7992888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92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403573"/>
            <a:ext cx="9649072" cy="4464496"/>
          </a:xfrm>
          <a:ln/>
        </p:spPr>
        <p:txBody>
          <a:bodyPr/>
          <a:lstStyle/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Izspēles ( situācijas) izvērtēšana </a:t>
            </a:r>
            <a:r>
              <a:rPr lang="mr-IN" sz="3200" dirty="0" smtClean="0">
                <a:solidFill>
                  <a:srgbClr val="FF0000"/>
                </a:solidFill>
              </a:rPr>
              <a:t>–</a:t>
            </a:r>
            <a:r>
              <a:rPr lang="hr-HR" sz="3200" dirty="0" smtClean="0">
                <a:solidFill>
                  <a:srgbClr val="FF0000"/>
                </a:solidFill>
              </a:rPr>
              <a:t> pacietīga svilpe.</a:t>
            </a:r>
            <a:endParaRPr lang="hr-HR" sz="3200" dirty="0" smtClean="0"/>
          </a:p>
          <a:p>
            <a:pPr algn="l"/>
            <a:r>
              <a:rPr lang="hr-HR" sz="3200" dirty="0" smtClean="0"/>
              <a:t>		</a:t>
            </a:r>
          </a:p>
          <a:p>
            <a:pPr algn="l"/>
            <a:r>
              <a:rPr lang="hr-HR" sz="3200" dirty="0"/>
              <a:t>	</a:t>
            </a:r>
            <a:r>
              <a:rPr lang="hr-HR" sz="3200" dirty="0" smtClean="0"/>
              <a:t>	</a:t>
            </a:r>
            <a:r>
              <a:rPr lang="hr-HR" sz="2400" dirty="0" smtClean="0"/>
              <a:t>Pirms pārkāpuma fiksēšanas, </a:t>
            </a:r>
            <a:r>
              <a:rPr lang="hr-HR" sz="2400" dirty="0"/>
              <a:t>tiesnešiem </a:t>
            </a:r>
            <a:r>
              <a:rPr lang="hr-HR" sz="2400" dirty="0" smtClean="0"/>
              <a:t>jāredz viss situācijas attīstības process - no sākuma līdz tā beigām (piem.- kad uzbrucējs dodas uz metienu un pabeidzis to piezemējoties uz grīdas). </a:t>
            </a:r>
            <a:r>
              <a:rPr lang="hr-HR" sz="2400" dirty="0"/>
              <a:t>Tas radīs </a:t>
            </a:r>
            <a:endParaRPr lang="hr-HR" sz="2400" dirty="0" smtClean="0"/>
          </a:p>
          <a:p>
            <a:pPr algn="l"/>
            <a:r>
              <a:rPr lang="hr-HR" sz="2400" dirty="0" smtClean="0"/>
              <a:t>analītiskāku </a:t>
            </a:r>
            <a:r>
              <a:rPr lang="hr-HR" sz="2400" dirty="0"/>
              <a:t>lēmumu</a:t>
            </a:r>
            <a:r>
              <a:rPr lang="hr-HR" sz="2400" dirty="0" smtClean="0"/>
              <a:t>,</a:t>
            </a:r>
          </a:p>
          <a:p>
            <a:pPr algn="l"/>
            <a:r>
              <a:rPr lang="hr-HR" sz="2400" dirty="0" smtClean="0"/>
              <a:t>nevis </a:t>
            </a:r>
            <a:r>
              <a:rPr lang="hr-HR" sz="2400" dirty="0"/>
              <a:t>tikai </a:t>
            </a:r>
            <a:r>
              <a:rPr lang="hr-HR" sz="2400" dirty="0" smtClean="0"/>
              <a:t>ieraudzīsim </a:t>
            </a:r>
          </a:p>
          <a:p>
            <a:pPr algn="l"/>
            <a:r>
              <a:rPr lang="hr-HR" sz="2400" dirty="0" smtClean="0"/>
              <a:t>izspēles </a:t>
            </a:r>
            <a:r>
              <a:rPr lang="hr-HR" sz="2400" dirty="0"/>
              <a:t>beigas un </a:t>
            </a:r>
            <a:endParaRPr lang="hr-HR" sz="2400" dirty="0" smtClean="0"/>
          </a:p>
          <a:p>
            <a:pPr algn="l"/>
            <a:r>
              <a:rPr lang="hr-HR" sz="2400" dirty="0" smtClean="0"/>
              <a:t>reaģēsim </a:t>
            </a:r>
            <a:r>
              <a:rPr lang="hr-HR" sz="2400" dirty="0"/>
              <a:t>uz to </a:t>
            </a:r>
            <a:r>
              <a:rPr lang="hr-HR" sz="2400" dirty="0" smtClean="0"/>
              <a:t>ar</a:t>
            </a:r>
          </a:p>
          <a:p>
            <a:pPr algn="l"/>
            <a:r>
              <a:rPr lang="hr-HR" sz="2400" dirty="0" smtClean="0"/>
              <a:t>emocionālu lēmumu</a:t>
            </a:r>
            <a:r>
              <a:rPr lang="sk-SK" sz="2400" dirty="0" smtClean="0"/>
              <a:t>.</a:t>
            </a:r>
            <a:endParaRPr lang="hr-HR" sz="24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2" name="Изображение 1" descr="LJBL_4_OA_D&amp;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33" y="3798208"/>
            <a:ext cx="5687592" cy="37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3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32" y="1835621"/>
            <a:ext cx="8605837" cy="5040560"/>
          </a:xfrm>
        </p:spPr>
        <p:txBody>
          <a:bodyPr/>
          <a:lstStyle/>
          <a:p>
            <a:r>
              <a:rPr lang="lv-LV" sz="2000" dirty="0" smtClean="0">
                <a:solidFill>
                  <a:schemeClr val="tx1"/>
                </a:solidFill>
              </a:rPr>
              <a:t>			</a:t>
            </a:r>
            <a:r>
              <a:rPr lang="lv-LV" sz="2400" dirty="0" smtClean="0">
                <a:solidFill>
                  <a:schemeClr val="tx1"/>
                </a:solidFill>
              </a:rPr>
              <a:t>Mācieties un regulāri atkārtojiet basketbola noteikumus</a:t>
            </a:r>
            <a:r>
              <a:rPr lang="lv-LV" sz="2000" dirty="0">
                <a:solidFill>
                  <a:schemeClr val="tx1"/>
                </a:solidFill>
              </a:rPr>
              <a:t> </a:t>
            </a:r>
            <a:r>
              <a:rPr lang="lv-LV" sz="2000" dirty="0" smtClean="0">
                <a:solidFill>
                  <a:schemeClr val="tx1"/>
                </a:solidFill>
              </a:rPr>
              <a:t>!</a:t>
            </a:r>
            <a:br>
              <a:rPr lang="lv-LV" sz="2000" dirty="0" smtClean="0">
                <a:solidFill>
                  <a:schemeClr val="tx1"/>
                </a:solidFill>
              </a:rPr>
            </a:br>
            <a:r>
              <a:rPr lang="lv-LV" sz="2000" dirty="0">
                <a:solidFill>
                  <a:schemeClr val="tx1"/>
                </a:solidFill>
              </a:rPr>
              <a:t/>
            </a:r>
            <a:br>
              <a:rPr lang="lv-LV" sz="2000" dirty="0">
                <a:solidFill>
                  <a:schemeClr val="tx1"/>
                </a:solidFill>
              </a:rPr>
            </a:br>
            <a:r>
              <a:rPr lang="lv-LV" sz="2000" dirty="0" smtClean="0">
                <a:solidFill>
                  <a:schemeClr val="tx1"/>
                </a:solidFill>
              </a:rPr>
              <a:t/>
            </a:r>
            <a:br>
              <a:rPr lang="lv-LV" sz="2000" dirty="0" smtClean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>Veiksmīgus un pareizus lēmumus spēlēs </a:t>
            </a:r>
            <a:r>
              <a:rPr lang="lv-LV" sz="2400" dirty="0">
                <a:solidFill>
                  <a:schemeClr val="tx1"/>
                </a:solidFill>
              </a:rPr>
              <a:t>!</a:t>
            </a:r>
            <a:r>
              <a:rPr lang="lv-LV" sz="2400" dirty="0" smtClean="0">
                <a:solidFill>
                  <a:schemeClr val="tx1"/>
                </a:solidFill>
              </a:rPr>
              <a:t/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/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/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/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/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/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/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/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2400" dirty="0">
                <a:solidFill>
                  <a:schemeClr val="tx1"/>
                </a:solidFill>
              </a:rPr>
              <a:t/>
            </a:r>
            <a:br>
              <a:rPr lang="lv-LV" sz="2400" dirty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/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2400" dirty="0" smtClean="0">
                <a:solidFill>
                  <a:schemeClr val="tx1"/>
                </a:solidFill>
              </a:rPr>
              <a:t/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1800" dirty="0" smtClean="0">
                <a:solidFill>
                  <a:schemeClr val="tx1"/>
                </a:solidFill>
              </a:rPr>
              <a:t>Oskars Lucis</a:t>
            </a:r>
            <a:r>
              <a:rPr lang="lv-LV" sz="2400" dirty="0" smtClean="0">
                <a:solidFill>
                  <a:schemeClr val="tx1"/>
                </a:solidFill>
              </a:rPr>
              <a:t>.</a:t>
            </a:r>
            <a:br>
              <a:rPr lang="lv-LV" sz="2400" dirty="0" smtClean="0">
                <a:solidFill>
                  <a:schemeClr val="tx1"/>
                </a:solidFill>
              </a:rPr>
            </a:br>
            <a:r>
              <a:rPr lang="lv-LV" sz="1800" dirty="0" smtClean="0">
                <a:solidFill>
                  <a:schemeClr val="tx1"/>
                </a:solidFill>
              </a:rPr>
              <a:t>LJBL tiesnešu koordinators</a:t>
            </a:r>
            <a:endParaRPr lang="lv-LV" sz="1800" dirty="0">
              <a:solidFill>
                <a:schemeClr val="tx1"/>
              </a:solidFill>
            </a:endParaRPr>
          </a:p>
        </p:txBody>
      </p:sp>
      <p:pic>
        <p:nvPicPr>
          <p:cNvPr id="4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152" y="3635821"/>
            <a:ext cx="2808312" cy="25202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Изображение 4" descr="ljb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1"/>
            <a:ext cx="839341" cy="1104396"/>
          </a:xfrm>
          <a:prstGeom prst="rect">
            <a:avLst/>
          </a:prstGeom>
        </p:spPr>
      </p:pic>
      <p:pic>
        <p:nvPicPr>
          <p:cNvPr id="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6" y="107429"/>
            <a:ext cx="1008112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6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2592288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>
                <a:solidFill>
                  <a:srgbClr val="FF0000"/>
                </a:solidFill>
              </a:rPr>
              <a:t>	</a:t>
            </a:r>
            <a:r>
              <a:rPr lang="hr-HR" sz="3200" dirty="0" smtClean="0">
                <a:solidFill>
                  <a:srgbClr val="FF0000"/>
                </a:solidFill>
              </a:rPr>
              <a:t>			Tiesāšanas pamati: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r>
              <a:rPr lang="hr-HR" sz="2400" dirty="0" smtClean="0"/>
              <a:t>1. </a:t>
            </a:r>
            <a:r>
              <a:rPr lang="pl-PL" sz="2400" dirty="0" err="1" smtClean="0"/>
              <a:t>Paredzēt</a:t>
            </a:r>
            <a:r>
              <a:rPr lang="pl-PL" sz="2400" dirty="0" smtClean="0"/>
              <a:t>, </a:t>
            </a:r>
            <a:r>
              <a:rPr lang="pl-PL" sz="2400" dirty="0"/>
              <a:t>kas </a:t>
            </a:r>
            <a:r>
              <a:rPr lang="pl-PL" sz="2400" dirty="0" err="1"/>
              <a:t>notiks</a:t>
            </a:r>
            <a:r>
              <a:rPr lang="pl-PL" sz="2400" dirty="0"/>
              <a:t> - </a:t>
            </a:r>
            <a:r>
              <a:rPr lang="pl-PL" sz="2400" dirty="0" err="1"/>
              <a:t>aktīvs</a:t>
            </a:r>
            <a:r>
              <a:rPr lang="pl-PL" sz="2400" dirty="0"/>
              <a:t> </a:t>
            </a:r>
            <a:r>
              <a:rPr lang="pl-PL" sz="2400" dirty="0" err="1"/>
              <a:t>domāšanas</a:t>
            </a:r>
            <a:r>
              <a:rPr lang="pl-PL" sz="2400" dirty="0"/>
              <a:t> </a:t>
            </a:r>
            <a:r>
              <a:rPr lang="pl-PL" sz="2400" dirty="0" err="1"/>
              <a:t>veids</a:t>
            </a:r>
            <a:r>
              <a:rPr lang="hr-HR" sz="2400" dirty="0" smtClean="0"/>
              <a:t>.</a:t>
            </a:r>
          </a:p>
          <a:p>
            <a:pPr algn="l"/>
            <a:endParaRPr lang="hr-HR" sz="2400" dirty="0" smtClean="0"/>
          </a:p>
          <a:p>
            <a:pPr algn="l"/>
            <a:r>
              <a:rPr lang="hr-HR" sz="2400" dirty="0" smtClean="0"/>
              <a:t>		2. </a:t>
            </a:r>
            <a:r>
              <a:rPr lang="sk-SK" sz="2400" dirty="0" smtClean="0"/>
              <a:t>Saprast </a:t>
            </a:r>
            <a:r>
              <a:rPr lang="sk-SK" sz="2400" dirty="0"/>
              <a:t>notiekošo </a:t>
            </a:r>
            <a:r>
              <a:rPr lang="mr-IN" sz="2400" dirty="0" smtClean="0"/>
              <a:t>–</a:t>
            </a:r>
            <a:r>
              <a:rPr lang="sk-SK" sz="2400" dirty="0" smtClean="0"/>
              <a:t> basketbola noteikumu, basketbola 										</a:t>
            </a:r>
          </a:p>
          <a:p>
            <a:pPr algn="l"/>
            <a:r>
              <a:rPr lang="sk-SK" sz="2400" dirty="0"/>
              <a:t>	</a:t>
            </a:r>
            <a:r>
              <a:rPr lang="sk-SK" sz="2400" dirty="0" smtClean="0"/>
              <a:t>											spēles pārzināšana.</a:t>
            </a:r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3. </a:t>
            </a:r>
            <a:r>
              <a:rPr lang="hr-HR" sz="2400" dirty="0"/>
              <a:t>Pareizi </a:t>
            </a:r>
            <a:r>
              <a:rPr lang="hr-HR" sz="2400" dirty="0" smtClean="0"/>
              <a:t>reaģēt </a:t>
            </a:r>
            <a:r>
              <a:rPr lang="hr-HR" sz="2400" dirty="0"/>
              <a:t>uz notikušo </a:t>
            </a:r>
            <a:r>
              <a:rPr lang="mr-IN" sz="2400" dirty="0" smtClean="0"/>
              <a:t>–</a:t>
            </a:r>
            <a:r>
              <a:rPr lang="hr-HR" sz="2400" dirty="0" smtClean="0"/>
              <a:t> psiholoģiska, mentāla </a:t>
            </a:r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												gatavība.</a:t>
            </a:r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46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2339677"/>
            <a:ext cx="9217024" cy="648072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endParaRPr lang="hr-HR" sz="3200" dirty="0">
              <a:solidFill>
                <a:srgbClr val="FF0000"/>
              </a:solidFill>
            </a:endParaRPr>
          </a:p>
          <a:p>
            <a:r>
              <a:rPr lang="hr-HR" sz="3200" dirty="0">
                <a:solidFill>
                  <a:srgbClr val="FF0000"/>
                </a:solidFill>
              </a:rPr>
              <a:t>Tiesāšanas pamati.</a:t>
            </a:r>
            <a:r>
              <a:rPr lang="hr-HR" sz="3200" dirty="0" smtClean="0"/>
              <a:t> </a:t>
            </a:r>
          </a:p>
          <a:p>
            <a:endParaRPr lang="hr-HR" sz="3200" dirty="0"/>
          </a:p>
          <a:p>
            <a:r>
              <a:rPr lang="hr-HR" sz="2400" dirty="0" smtClean="0"/>
              <a:t>Spēles laika apturēšana- pārkāpums un piezīme.</a:t>
            </a:r>
          </a:p>
          <a:p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2" name="Изображение 1" descr="Screenshot 2021-02-19 at 12.39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32" y="2987749"/>
            <a:ext cx="6075810" cy="41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07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2592288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>
                <a:solidFill>
                  <a:srgbClr val="FF0000"/>
                </a:solidFill>
              </a:rPr>
              <a:t>	</a:t>
            </a:r>
            <a:r>
              <a:rPr lang="hr-HR" sz="3200" dirty="0" smtClean="0">
                <a:solidFill>
                  <a:srgbClr val="FF0000"/>
                </a:solidFill>
              </a:rPr>
              <a:t>			Kategorija- nevajadzīgās svilpes.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r>
              <a:rPr lang="hr-HR" sz="2400" dirty="0" smtClean="0"/>
              <a:t>1. Liekās svilpes </a:t>
            </a:r>
            <a:r>
              <a:rPr lang="mr-IN" sz="2400" dirty="0" smtClean="0"/>
              <a:t>–</a:t>
            </a:r>
            <a:r>
              <a:rPr lang="hr-HR" sz="2400" dirty="0" smtClean="0"/>
              <a:t> kontakts neietekmēja spēli.</a:t>
            </a:r>
          </a:p>
          <a:p>
            <a:pPr algn="l"/>
            <a:endParaRPr lang="hr-HR" sz="2400" dirty="0" smtClean="0"/>
          </a:p>
          <a:p>
            <a:pPr algn="l"/>
            <a:r>
              <a:rPr lang="hr-HR" sz="2400" dirty="0" smtClean="0"/>
              <a:t>		2. Apšaubāmās svilpes </a:t>
            </a:r>
            <a:r>
              <a:rPr lang="mr-IN" sz="2400" dirty="0" smtClean="0"/>
              <a:t>–</a:t>
            </a:r>
            <a:r>
              <a:rPr lang="hr-HR" sz="2400" dirty="0" smtClean="0"/>
              <a:t> bez pārliecības par to, vai 								</a:t>
            </a:r>
          </a:p>
          <a:p>
            <a:pPr algn="l"/>
            <a:r>
              <a:rPr lang="hr-HR" sz="2400" dirty="0"/>
              <a:t>	</a:t>
            </a:r>
            <a:r>
              <a:rPr lang="hr-HR" sz="2400" dirty="0" smtClean="0"/>
              <a:t>							kontakts ir bijis vai nē.</a:t>
            </a:r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3.  </a:t>
            </a:r>
            <a:r>
              <a:rPr lang="en-US" sz="2400" dirty="0" smtClean="0"/>
              <a:t>I</a:t>
            </a:r>
            <a:r>
              <a:rPr lang="hr-HR" sz="2400" dirty="0" smtClean="0"/>
              <a:t>zdomātās svilpes </a:t>
            </a:r>
            <a:r>
              <a:rPr lang="mr-IN" sz="2400" dirty="0" smtClean="0"/>
              <a:t>–</a:t>
            </a:r>
            <a:r>
              <a:rPr lang="hr-HR" sz="2400" dirty="0" smtClean="0"/>
              <a:t> nav bijis kontakts.</a:t>
            </a:r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1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3744416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Kategorija- liekās svilpes.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r>
              <a:rPr lang="hr-HR" sz="2400" dirty="0" smtClean="0"/>
              <a:t>1. Svilpe ārpus savas atbildības zonas - uzticēties 			  													</a:t>
            </a:r>
          </a:p>
          <a:p>
            <a:pPr algn="l"/>
            <a:r>
              <a:rPr lang="hr-HR" sz="2400" dirty="0"/>
              <a:t>	</a:t>
            </a:r>
            <a:r>
              <a:rPr lang="hr-HR" sz="2400" dirty="0" smtClean="0"/>
              <a:t>											partnerim.</a:t>
            </a:r>
          </a:p>
          <a:p>
            <a:pPr algn="l"/>
            <a:endParaRPr lang="hr-HR" sz="2400" dirty="0" smtClean="0"/>
          </a:p>
          <a:p>
            <a:pPr algn="l"/>
            <a:r>
              <a:rPr lang="hr-HR" sz="2400" dirty="0" smtClean="0"/>
              <a:t>		2. Svilpju medīšana, ķeršana </a:t>
            </a:r>
            <a:r>
              <a:rPr lang="mr-IN" sz="2400" dirty="0" smtClean="0"/>
              <a:t>–</a:t>
            </a:r>
            <a:r>
              <a:rPr lang="hr-HR" sz="2400" dirty="0" smtClean="0"/>
              <a:t> </a:t>
            </a:r>
            <a:r>
              <a:rPr lang="lv-LV" sz="2400" dirty="0" smtClean="0"/>
              <a:t>pacietīga svilpe.</a:t>
            </a:r>
            <a:endParaRPr lang="hr-HR" sz="2400" dirty="0" smtClean="0"/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3. </a:t>
            </a:r>
            <a:r>
              <a:rPr lang="lv-LV" sz="2400" dirty="0" smtClean="0"/>
              <a:t>Mazs redzes leņķis, attēls </a:t>
            </a:r>
            <a:r>
              <a:rPr lang="mr-IN" sz="2400" dirty="0" smtClean="0"/>
              <a:t>–</a:t>
            </a:r>
            <a:r>
              <a:rPr lang="lv-LV" sz="2400" dirty="0" smtClean="0"/>
              <a:t> liels attēls, kopbilde</a:t>
            </a:r>
            <a:r>
              <a:rPr lang="hr-HR" sz="2400" dirty="0" smtClean="0"/>
              <a:t>.</a:t>
            </a:r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4. Kontakts -  novērtējiet līmeni, smagumu.</a:t>
            </a:r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  <p:pic>
        <p:nvPicPr>
          <p:cNvPr id="6" name="Изображение 5" descr="Screenshot 2021-02-19 at 12.14.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" y="5478194"/>
            <a:ext cx="2664296" cy="20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5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3744416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Kategorija- apšaubāmās svilpes.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r>
              <a:rPr lang="hr-HR" sz="2400" dirty="0" smtClean="0"/>
              <a:t>1. Noslēgts redzes leņķis -  ja neredzu, tad nesvilpju.</a:t>
            </a:r>
          </a:p>
          <a:p>
            <a:pPr algn="l"/>
            <a:endParaRPr lang="hr-HR" sz="2400" dirty="0" smtClean="0"/>
          </a:p>
          <a:p>
            <a:pPr algn="l"/>
            <a:r>
              <a:rPr lang="hr-HR" sz="2400" dirty="0" smtClean="0"/>
              <a:t>		2. Sekošana bumbai </a:t>
            </a:r>
            <a:r>
              <a:rPr lang="mr-IN" sz="2400" dirty="0" smtClean="0"/>
              <a:t>–</a:t>
            </a:r>
            <a:r>
              <a:rPr lang="hr-HR" sz="2400" dirty="0" smtClean="0"/>
              <a:t> </a:t>
            </a:r>
            <a:r>
              <a:rPr lang="lv-LV" sz="2400" dirty="0" smtClean="0"/>
              <a:t>pievērsties, fokusēties uz savu 												</a:t>
            </a:r>
          </a:p>
          <a:p>
            <a:pPr algn="l"/>
            <a:r>
              <a:rPr lang="lv-LV" sz="2400" dirty="0"/>
              <a:t>	</a:t>
            </a:r>
            <a:r>
              <a:rPr lang="lv-LV" sz="2400" dirty="0" smtClean="0"/>
              <a:t>								atbildības zonu.</a:t>
            </a:r>
            <a:endParaRPr lang="hr-HR" sz="2400" dirty="0" smtClean="0"/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3. </a:t>
            </a:r>
            <a:r>
              <a:rPr lang="lv-LV" sz="2400" dirty="0" smtClean="0"/>
              <a:t>Koncentrēšanās zudums </a:t>
            </a:r>
            <a:r>
              <a:rPr lang="mr-IN" sz="2400" dirty="0" smtClean="0"/>
              <a:t>–</a:t>
            </a:r>
            <a:r>
              <a:rPr lang="lv-LV" sz="2400" dirty="0" smtClean="0"/>
              <a:t> būt vislaik spēlē un </a:t>
            </a:r>
          </a:p>
          <a:p>
            <a:pPr algn="l"/>
            <a:endParaRPr lang="lv-LV" sz="2400" dirty="0"/>
          </a:p>
          <a:p>
            <a:pPr algn="l"/>
            <a:r>
              <a:rPr lang="lv-LV" sz="2400" dirty="0" smtClean="0"/>
              <a:t>									aktīvi 	domāt</a:t>
            </a:r>
            <a:r>
              <a:rPr lang="hr-HR" sz="2400" dirty="0" smtClean="0"/>
              <a:t>.</a:t>
            </a:r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4. Svilpt vai nē </a:t>
            </a:r>
            <a:r>
              <a:rPr lang="mr-IN" sz="2400" dirty="0" smtClean="0"/>
              <a:t>–</a:t>
            </a:r>
            <a:r>
              <a:rPr lang="hr-HR" sz="2400" dirty="0" smtClean="0"/>
              <a:t> tiesāt aizsardzību.</a:t>
            </a:r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7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3744416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Kategorija- izdomātās svilpes.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r>
              <a:rPr lang="hr-HR" sz="2400" dirty="0" smtClean="0"/>
              <a:t>1. Spiediens -  esi nosvērts, mierīgs, stāvi pāri spēlei.</a:t>
            </a:r>
          </a:p>
          <a:p>
            <a:pPr algn="l"/>
            <a:endParaRPr lang="hr-HR" sz="2400" dirty="0" smtClean="0"/>
          </a:p>
          <a:p>
            <a:pPr algn="l"/>
            <a:r>
              <a:rPr lang="hr-HR" sz="2400" dirty="0" smtClean="0"/>
              <a:t>		2. Emocionāli lēmumi </a:t>
            </a:r>
            <a:r>
              <a:rPr lang="mr-IN" sz="2400" dirty="0" smtClean="0"/>
              <a:t>–</a:t>
            </a:r>
            <a:r>
              <a:rPr lang="hr-HR" sz="2400" dirty="0" smtClean="0"/>
              <a:t> </a:t>
            </a:r>
            <a:r>
              <a:rPr lang="lv-LV" sz="2400" dirty="0" smtClean="0"/>
              <a:t>ievēro distanci no izspēles, </a:t>
            </a:r>
          </a:p>
          <a:p>
            <a:pPr algn="l"/>
            <a:endParaRPr lang="lv-LV" sz="2400" dirty="0"/>
          </a:p>
          <a:p>
            <a:pPr algn="l"/>
            <a:r>
              <a:rPr lang="lv-LV" sz="2400" dirty="0" smtClean="0"/>
              <a:t>													situācijas.</a:t>
            </a:r>
            <a:endParaRPr lang="hr-HR" sz="2400" dirty="0" smtClean="0"/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3. </a:t>
            </a:r>
            <a:r>
              <a:rPr lang="lv-LV" sz="2400" dirty="0" smtClean="0"/>
              <a:t>Pārsteiguma moments </a:t>
            </a:r>
            <a:r>
              <a:rPr lang="mr-IN" sz="2400" dirty="0" smtClean="0"/>
              <a:t>–</a:t>
            </a:r>
            <a:r>
              <a:rPr lang="lv-LV" sz="2400" dirty="0" smtClean="0"/>
              <a:t> vienmēr esi modrs</a:t>
            </a:r>
            <a:r>
              <a:rPr lang="hr-HR" sz="2400" dirty="0" smtClean="0"/>
              <a:t>, paredzi </a:t>
            </a:r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											notikumus.</a:t>
            </a:r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4. </a:t>
            </a:r>
            <a:r>
              <a:rPr lang="lv-LV" sz="2400" dirty="0" smtClean="0"/>
              <a:t>Bailes kaut ko palaist garām </a:t>
            </a:r>
            <a:r>
              <a:rPr lang="mr-IN" sz="2400" dirty="0" smtClean="0"/>
              <a:t>–</a:t>
            </a:r>
            <a:r>
              <a:rPr lang="lv-LV" sz="2400" dirty="0" smtClean="0"/>
              <a:t> pārliecība, pašapziņa</a:t>
            </a:r>
            <a:r>
              <a:rPr lang="hr-HR" sz="2400" dirty="0" smtClean="0"/>
              <a:t>.</a:t>
            </a:r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132138" y="3619500"/>
            <a:ext cx="3832225" cy="350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3635F1-4407-4E5A-B142-F52E3794DE60}" type="slidenum">
              <a:rPr lang="en-GB">
                <a:solidFill>
                  <a:srgbClr val="FFFFFF"/>
                </a:solidFill>
              </a:rPr>
              <a:pPr>
                <a:lnSpc>
                  <a:spcPct val="96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808" y="1835621"/>
            <a:ext cx="9361040" cy="3744416"/>
          </a:xfrm>
          <a:ln/>
        </p:spPr>
        <p:txBody>
          <a:bodyPr/>
          <a:lstStyle/>
          <a:p>
            <a:endParaRPr lang="hr-HR" sz="3200" dirty="0" smtClean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</a:t>
            </a:r>
          </a:p>
          <a:p>
            <a:pPr algn="l"/>
            <a:endParaRPr lang="hr-HR" sz="3200" dirty="0">
              <a:solidFill>
                <a:srgbClr val="FF0000"/>
              </a:solidFill>
            </a:endParaRPr>
          </a:p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				Tiesājot spēli, jāievēro daži 							pamatprincipi.</a:t>
            </a:r>
            <a:r>
              <a:rPr lang="hr-HR" sz="3200" dirty="0" smtClean="0"/>
              <a:t> </a:t>
            </a:r>
          </a:p>
          <a:p>
            <a:pPr algn="l"/>
            <a:endParaRPr lang="hr-HR" sz="3200" dirty="0"/>
          </a:p>
          <a:p>
            <a:pPr algn="l"/>
            <a:r>
              <a:rPr lang="hr-HR" sz="2000" dirty="0" smtClean="0"/>
              <a:t>		</a:t>
            </a:r>
            <a:r>
              <a:rPr lang="hr-HR" sz="2400" dirty="0" smtClean="0"/>
              <a:t>1. Distance un stabilitāte.</a:t>
            </a:r>
          </a:p>
          <a:p>
            <a:pPr algn="l"/>
            <a:endParaRPr lang="hr-HR" sz="2400" dirty="0" smtClean="0"/>
          </a:p>
          <a:p>
            <a:pPr algn="l"/>
            <a:r>
              <a:rPr lang="hr-HR" sz="2400" dirty="0" smtClean="0"/>
              <a:t>		2. </a:t>
            </a:r>
            <a:r>
              <a:rPr lang="lv-LV" sz="2400" dirty="0" smtClean="0"/>
              <a:t>Tiesāt aizsardzību.</a:t>
            </a:r>
          </a:p>
          <a:p>
            <a:pPr algn="l"/>
            <a:endParaRPr lang="lv-LV" sz="2400" dirty="0"/>
          </a:p>
          <a:p>
            <a:pPr algn="l"/>
            <a:r>
              <a:rPr lang="lv-LV" sz="2400" dirty="0" smtClean="0"/>
              <a:t>		3. Aktīva domāšana.</a:t>
            </a:r>
            <a:endParaRPr lang="hr-HR" sz="2400" dirty="0" smtClean="0"/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3. </a:t>
            </a:r>
            <a:r>
              <a:rPr lang="lv-LV" sz="2400" dirty="0" smtClean="0"/>
              <a:t>45’ grādu leņķis un atvērts skats</a:t>
            </a:r>
            <a:r>
              <a:rPr lang="hr-HR" sz="2400" dirty="0" smtClean="0"/>
              <a:t>.</a:t>
            </a:r>
          </a:p>
          <a:p>
            <a:pPr algn="l"/>
            <a:endParaRPr lang="hr-HR" sz="2400" dirty="0"/>
          </a:p>
          <a:p>
            <a:pPr algn="l"/>
            <a:r>
              <a:rPr lang="hr-HR" sz="2400" dirty="0" smtClean="0"/>
              <a:t>		4. </a:t>
            </a:r>
            <a:r>
              <a:rPr lang="lv-LV" sz="2400" dirty="0" smtClean="0"/>
              <a:t>Palikt ar izspēli (situāciju), līdz tā ir noslēgusies</a:t>
            </a:r>
            <a:r>
              <a:rPr lang="hr-HR" sz="2400" dirty="0" smtClean="0"/>
              <a:t>.</a:t>
            </a:r>
            <a:endParaRPr lang="hr-HR" sz="2400" dirty="0"/>
          </a:p>
          <a:p>
            <a:pPr algn="l"/>
            <a:r>
              <a:rPr lang="hr-HR" sz="2000" dirty="0" smtClean="0"/>
              <a:t>		</a:t>
            </a:r>
            <a:endParaRPr lang="es-ES_tradnl" sz="2000" dirty="0"/>
          </a:p>
          <a:p>
            <a:pPr algn="l"/>
            <a:endParaRPr lang="hr-HR" sz="2000" dirty="0"/>
          </a:p>
          <a:p>
            <a:endParaRPr lang="hr-HR" sz="3200" dirty="0"/>
          </a:p>
          <a:p>
            <a:endParaRPr lang="tr-TR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76" y="179437"/>
            <a:ext cx="936104" cy="936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ljb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6" y="0"/>
            <a:ext cx="839341" cy="11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03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25081</TotalTime>
  <Words>75</Words>
  <Application>Microsoft Office PowerPoint</Application>
  <PresentationFormat>Custom</PresentationFormat>
  <Paragraphs>242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Helvetica</vt:lpstr>
      <vt:lpstr>Times New Roman</vt:lpstr>
      <vt:lpstr>Default Design</vt:lpstr>
      <vt:lpstr>PowerPoint Presentation</vt:lpstr>
      <vt:lpstr>  Pārkāpuma fiksēšanas pamatprincipi.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Mācieties un regulāri atkārtojiet basketbola noteikumus !   Veiksmīgus un pareizus lēmumus spēlēs !           Oskars Lucis. LJBL tiesnešu koordinators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Motivācija</dc:title>
  <dc:creator>Oskars</dc:creator>
  <dc:description>Orange title on dark blue background with orange stripes on bottom border</dc:description>
  <cp:lastModifiedBy>Guntis Keisels</cp:lastModifiedBy>
  <cp:revision>430</cp:revision>
  <cp:lastPrinted>1601-01-01T00:00:00Z</cp:lastPrinted>
  <dcterms:created xsi:type="dcterms:W3CDTF">1601-01-01T00:00:00Z</dcterms:created>
  <dcterms:modified xsi:type="dcterms:W3CDTF">2021-02-20T09:09:19Z</dcterms:modified>
</cp:coreProperties>
</file>